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0" r:id="rId2"/>
    <p:sldId id="578" r:id="rId3"/>
    <p:sldId id="583" r:id="rId4"/>
    <p:sldId id="599" r:id="rId5"/>
    <p:sldId id="593" r:id="rId6"/>
    <p:sldId id="592" r:id="rId7"/>
    <p:sldId id="584" r:id="rId8"/>
    <p:sldId id="591" r:id="rId9"/>
  </p:sldIdLst>
  <p:sldSz cx="9144000" cy="5143500" type="screen16x9"/>
  <p:notesSz cx="6858000" cy="9144000"/>
  <p:defaultTextStyle>
    <a:defPPr>
      <a:defRPr lang="en-I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3972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2" d="100"/>
          <a:sy n="102" d="100"/>
        </p:scale>
        <p:origin x="-456" y="-222"/>
      </p:cViewPr>
      <p:guideLst>
        <p:guide orient="horz" pos="17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09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4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x-none" dirty="0"/>
              <a:t>Click to edit Master title style</a:t>
            </a:r>
            <a:endParaRPr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x-none" dirty="0"/>
              <a:t>Click to edit Master text styles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x-none" dirty="0"/>
              <a:t>‹#›</a:t>
            </a:fld>
            <a:endParaRPr lang="en-US" altLang="x-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9:8080/svn/DC_DC_Converter/SP9_GGE295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9:8080/svn/DC_DC_Converter/SP9_GGE295/Requirment/Toll%20Gate%201/GGE295_Requirement%20Capture%20&amp;%20Elicitation.xlsx" TargetMode="External"/><Relationship Id="rId7" Type="http://schemas.openxmlformats.org/officeDocument/2006/relationships/hyperlink" Target="https://gil.einframe.com/rptprojectoverview.aspx" TargetMode="External"/><Relationship Id="rId2" Type="http://schemas.openxmlformats.org/officeDocument/2006/relationships/hyperlink" Target="http://192.168.100.9:8080/svn/DC_DC_Converter/SP9_GGE295/Requirment/Toll%20Gate%200/GGE295_Voice%20of%20Customer-Idea%20Vetting.x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0.9:8080/svn/DC_DC_Converter/SP9_GGE295/Requirment/Toll%20Gate%201/GGE295_ESTFNL.xlsx" TargetMode="External"/><Relationship Id="rId5" Type="http://schemas.openxmlformats.org/officeDocument/2006/relationships/hyperlink" Target="http://192.168.100.9:8080/svn/DC_DC_Converter/SP9_GGE295/Requirment/Toll%20Gate%201/GGE295_REQTRT.xlsx" TargetMode="External"/><Relationship Id="rId4" Type="http://schemas.openxmlformats.org/officeDocument/2006/relationships/hyperlink" Target="http://192.168.100.9:8080/svn/DC_DC_Converter/SP9_GGE295/Requirment/Toll%20Gate%201/GGE295_FUNSPC.xls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9:8080/svn/DC_DC_Converter/SP9_GGE295/Hardware%20Doc/GGE295_INTDSN.docx%0d" TargetMode="External"/><Relationship Id="rId2" Type="http://schemas.openxmlformats.org/officeDocument/2006/relationships/hyperlink" Target="http://192.168.100.9:8080/svn/DC_DC_Converter/SP9_GGE295/Mechanical%20Do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3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075" y="52070"/>
            <a:ext cx="8771255" cy="4989195"/>
          </a:xfrm>
        </p:spPr>
        <p:txBody>
          <a:bodyPr/>
          <a:lstStyle/>
          <a:p>
            <a:pPr marL="0" indent="0">
              <a:buNone/>
            </a:pPr>
            <a:endParaRPr lang="en-US" sz="2400" b="1" u="sng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 </a:t>
            </a:r>
            <a:r>
              <a:rPr lang="en-US" sz="2400" b="1" u="sng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(GGE295)</a:t>
            </a:r>
            <a:endParaRPr lang="en-US" sz="2400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b="1" dirty="0"/>
              <a:t>Project Name: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sz="1600" dirty="0"/>
              <a:t>SP9-GGE295 DC-DC Converter 12V-10A &amp; 5V-1A</a:t>
            </a:r>
          </a:p>
          <a:p>
            <a:pPr marL="0" indent="0">
              <a:buNone/>
            </a:pPr>
            <a:r>
              <a:rPr lang="en-US" sz="300" dirty="0"/>
              <a:t>.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Objective</a:t>
            </a:r>
            <a:r>
              <a:rPr lang="en-US" sz="1600" dirty="0"/>
              <a:t>- To Development Electronics part (DC Power Supply ) for E Vehicle  .</a:t>
            </a:r>
          </a:p>
          <a:p>
            <a:pPr marL="0" indent="0">
              <a:buNone/>
            </a:pPr>
            <a:r>
              <a:rPr lang="en-US" sz="1600" b="1" dirty="0"/>
              <a:t>Scope</a:t>
            </a:r>
            <a:r>
              <a:rPr lang="en-US" sz="1600" dirty="0"/>
              <a:t>- DC </a:t>
            </a:r>
            <a:r>
              <a:rPr lang="en-US" sz="1600" dirty="0" err="1"/>
              <a:t>DC</a:t>
            </a:r>
            <a:r>
              <a:rPr lang="en-US" sz="1600" dirty="0"/>
              <a:t> Converter is converter which converter High DC voltage  to Low voltage with below Spec.</a:t>
            </a:r>
          </a:p>
          <a:p>
            <a:pPr marL="0" indent="0">
              <a:buNone/>
            </a:pPr>
            <a:r>
              <a:rPr lang="en-US" sz="1600" dirty="0"/>
              <a:t>Input Rating - 35-90V DC, Output Rating 12V-10A and 5V 1A DC , Enclosure- IP 65.</a:t>
            </a:r>
          </a:p>
          <a:p>
            <a:pPr marL="0" indent="0">
              <a:buNone/>
            </a:pPr>
            <a:r>
              <a:rPr lang="en-US" sz="1600" dirty="0"/>
              <a:t>Hardware side - Designing part of this Converter using one of the SMPS topology based.</a:t>
            </a:r>
          </a:p>
          <a:p>
            <a:pPr marL="0" indent="0">
              <a:buNone/>
            </a:pPr>
            <a:r>
              <a:rPr lang="en-US" sz="1600" dirty="0"/>
              <a:t>Software side- No any scope of work.</a:t>
            </a:r>
          </a:p>
          <a:p>
            <a:pPr marL="0" indent="0">
              <a:buNone/>
            </a:pPr>
            <a:r>
              <a:rPr lang="en-US" sz="1600" dirty="0"/>
              <a:t>Mechanical Side- To develop IP 65 Enclosure in aluminum casing </a:t>
            </a:r>
          </a:p>
          <a:p>
            <a:pPr marL="0" indent="0">
              <a:buNone/>
            </a:pPr>
            <a:r>
              <a:rPr lang="en-US" sz="1600" dirty="0"/>
              <a:t>Measurement Goals - SV:  ±20%   , PDD:  0.10±0.02 , PPDD :  0.20±0.02</a:t>
            </a:r>
          </a:p>
          <a:p>
            <a:pPr marL="0" indent="0">
              <a:buNone/>
            </a:pPr>
            <a:r>
              <a:rPr lang="en-US" sz="1600" b="1" dirty="0"/>
              <a:t>Link to Project Data</a:t>
            </a:r>
            <a:r>
              <a:rPr lang="en-US" sz="1600" dirty="0"/>
              <a:t> : </a:t>
            </a:r>
            <a:r>
              <a:rPr lang="en-US" sz="1600" u="sng" dirty="0">
                <a:hlinkClick r:id="rId3"/>
              </a:rPr>
              <a:t>HTTP://192.168.100.9:8080/SVN/DC_DC_Converter/SP9_GGE295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Team Size: 10 Nos.     Effort Size: 156 hrs.   Time Line : 19-7-2022 to 20-8-2022 </a:t>
            </a:r>
          </a:p>
          <a:p>
            <a:pPr marL="0" indent="0">
              <a:buNone/>
            </a:pPr>
            <a:r>
              <a:rPr lang="en-US" sz="1600" dirty="0"/>
              <a:t> Actual Scheduled Start to Finish Date: 19-7-2022  to 31-8-2022  </a:t>
            </a:r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667250" y="209550"/>
          <a:ext cx="3037840" cy="156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4" imgW="9229725" imgH="5153025" progId="PBrush">
                  <p:embed/>
                </p:oleObj>
              </mc:Choice>
              <mc:Fallback>
                <p:oleObj r:id="rId4" imgW="9229725" imgH="5153025" progId="PBrush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7250" y="209550"/>
                        <a:ext cx="3037840" cy="156146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1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52400" y="133350"/>
            <a:ext cx="30581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Requirement Development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6200" y="590550"/>
            <a:ext cx="4648200" cy="1568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Initial Requirement  received from Sr. management </a:t>
            </a:r>
            <a:r>
              <a:rPr lang="en-US" sz="1200">
                <a:sym typeface="+mn-ea"/>
              </a:rPr>
              <a:t>in form of VOC and one nos. sample product.</a:t>
            </a:r>
          </a:p>
          <a:p>
            <a:pPr>
              <a:buFont typeface="Arial" panose="020B0604020202020204" pitchFamily="34" charset="0"/>
            </a:pPr>
            <a:r>
              <a:rPr lang="en-US" sz="1200"/>
              <a:t>    VOC Format link as </a:t>
            </a:r>
            <a:r>
              <a:rPr lang="en-US" sz="1200" u="sng">
                <a:hlinkClick r:id="rId2"/>
              </a:rPr>
              <a:t>GGE295_Voice of Customer-Idea Vetting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Requirement capture form sample product testing result and making functional specification &amp; requirement traceability table .</a:t>
            </a:r>
          </a:p>
          <a:p>
            <a:pPr>
              <a:buFont typeface="Arial" panose="020B0604020202020204" pitchFamily="34" charset="0"/>
            </a:pPr>
            <a:r>
              <a:rPr lang="en-US" sz="1200"/>
              <a:t>	</a:t>
            </a:r>
            <a:r>
              <a:rPr lang="en-US" sz="1200" u="sng">
                <a:hlinkClick r:id="rId3"/>
              </a:rPr>
              <a:t>GGE295_Requirement Capture &amp; Elicitation</a:t>
            </a:r>
            <a:endParaRPr lang="en-US" sz="1200" u="sng"/>
          </a:p>
          <a:p>
            <a:pPr>
              <a:buFont typeface="Arial" panose="020B0604020202020204" pitchFamily="34" charset="0"/>
            </a:pPr>
            <a:r>
              <a:rPr lang="en-US" sz="1200"/>
              <a:t>	</a:t>
            </a:r>
            <a:r>
              <a:rPr lang="en-US" sz="1200" u="sng">
                <a:hlinkClick r:id="rId4"/>
              </a:rPr>
              <a:t>GGE295_FUNSPC</a:t>
            </a:r>
            <a:endParaRPr lang="en-US" sz="1200" u="sng"/>
          </a:p>
          <a:p>
            <a:pPr>
              <a:buFont typeface="Arial" panose="020B0604020202020204" pitchFamily="34" charset="0"/>
            </a:pPr>
            <a:r>
              <a:rPr lang="en-US" sz="1200"/>
              <a:t>	</a:t>
            </a:r>
            <a:r>
              <a:rPr lang="en-US" sz="1200" u="sng">
                <a:hlinkClick r:id="rId5"/>
              </a:rPr>
              <a:t>GGE295_REQTRT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52400" y="3409950"/>
            <a:ext cx="457263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ym typeface="+mn-ea"/>
              </a:rPr>
              <a:t>Effort Estimation give us the estimated effort size 157.13 person hrs. . </a:t>
            </a:r>
            <a:r>
              <a:rPr lang="en-US" sz="1200">
                <a:sym typeface="+mn-ea"/>
                <a:hlinkClick r:id="rId6"/>
              </a:rPr>
              <a:t>GGE295_ESTFNL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152400" y="4023995"/>
            <a:ext cx="457136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ym typeface="+mn-ea"/>
              </a:rPr>
              <a:t>Project Planning in Einframe - Project Plan Link-</a:t>
            </a:r>
            <a:r>
              <a:rPr lang="en-US" sz="1200">
                <a:sym typeface="+mn-ea"/>
                <a:hlinkClick r:id="rId7" action="ppaction://hlinkfile"/>
              </a:rPr>
              <a:t>HTTP://gil.einframe.com/rptprojectoverview.aspx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23825" y="2386330"/>
            <a:ext cx="4600575" cy="829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VOC</a:t>
            </a:r>
          </a:p>
          <a:p>
            <a:r>
              <a:rPr lang="en-US" sz="1200"/>
              <a:t>Product Power Ratings-120W</a:t>
            </a:r>
          </a:p>
          <a:p>
            <a:r>
              <a:rPr lang="en-US" sz="1200"/>
              <a:t>Input Parameters-Battery Voltage=  60 V</a:t>
            </a:r>
          </a:p>
          <a:p>
            <a:r>
              <a:rPr lang="en-US" sz="1200"/>
              <a:t>Output Parameters-12V 10A and 5V 1A for Mobile Charging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92332"/>
              </p:ext>
            </p:extLst>
          </p:nvPr>
        </p:nvGraphicFramePr>
        <p:xfrm>
          <a:off x="4800600" y="590550"/>
          <a:ext cx="35814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63"/>
                <a:gridCol w="1767684"/>
                <a:gridCol w="1423353"/>
              </a:tblGrid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Sr. No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Need Statement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Elaboration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Input source  ( Li-ion battery )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48/60/72V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Converter type (conman ground)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Non isolated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Input voltage range (40 to 84V)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35V to 90V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12 VDC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12 +/- 0.5V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Current 10A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10A +/- 0.5 A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5 VDC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 +/- 0.5V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Current 1 A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1A +/- 0.5 A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Efficiency (&gt; 88%)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&gt;88% at working range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9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Over current Protection (&gt;10A) at 12 V output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start to reduce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short circuit protection at 12 V output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reduces to zero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11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Over current Protection (&gt;1A) at 5 V output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start to reduce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12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short circuit protection at 5 V output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reduces to zero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13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Enclosure Type aluminium IP 65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IP 65 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14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cable for 12V 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150 mm with 3 pin Connector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cable for 5V 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150 mm with 2 pin Connector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2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41935" y="133350"/>
            <a:ext cx="29819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and Implementation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24460" y="590550"/>
            <a:ext cx="8860155" cy="1568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ym typeface="+mn-ea"/>
              </a:rPr>
              <a:t>To build a technical solution for  meet the requirement hardware design , mechanical design and interface &amp; integration design is done and respectively document developed.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sz="1200">
                <a:sym typeface="+mn-ea"/>
              </a:rPr>
              <a:t>Design document as listed below.</a:t>
            </a:r>
            <a:endParaRPr lang="en-US" sz="1200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sz="1200">
                <a:sym typeface="+mn-ea"/>
              </a:rPr>
              <a:t>GGE295_HDWDSN- Hardware design document is electrical requirement technical solution that is all hardware modules .</a:t>
            </a:r>
            <a:endParaRPr lang="en-US" sz="1200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sz="1200">
                <a:sym typeface="+mn-ea"/>
              </a:rPr>
              <a:t>GGE295_MCHDSN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- </a:t>
            </a:r>
            <a:r>
              <a:rPr lang="en-US" sz="1200">
                <a:sym typeface="+mn-ea"/>
              </a:rPr>
              <a:t>Mechanical design document is mechanical requirement technical solution ,that is enclosure and external part.</a:t>
            </a:r>
            <a:endParaRPr lang="en-US" sz="1200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  <a:hlinkClick r:id="rId2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sz="1200">
                <a:sym typeface="+mn-ea"/>
              </a:rPr>
              <a:t>GGE295_INTDSN- This design document is interface and integration of all modules with to each other and build complete product as per requirement.</a:t>
            </a:r>
            <a:endParaRPr lang="en-US" sz="1200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  <a:hlinkClick r:id="rId3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4974590" y="2191385"/>
            <a:ext cx="4016375" cy="2861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Hardware Modules-120W DC-DC Converter 12V-10A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 Description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Topology selection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 Logical Flow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External Interfaces (if any)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Internal Dependencies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Critical Design Consideration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Design Alternative Consideration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Development &amp; Execution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Safety Consideration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Component Selection and 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Prototyping and its results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Schematic and Layout considerations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Failure modes and Mitigation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Reuse Components	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41935" y="2343150"/>
            <a:ext cx="222758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GGE295_HDWDSN</a:t>
            </a:r>
          </a:p>
        </p:txBody>
      </p:sp>
      <p:pic>
        <p:nvPicPr>
          <p:cNvPr id="9" name="Picture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200" y="2750185"/>
            <a:ext cx="4852670" cy="214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3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8"/>
          <p:cNvSpPr txBox="1"/>
          <p:nvPr/>
        </p:nvSpPr>
        <p:spPr>
          <a:xfrm>
            <a:off x="304165" y="895350"/>
            <a:ext cx="5437505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Criteria for design decisions-</a:t>
            </a:r>
          </a:p>
          <a:p>
            <a:r>
              <a:rPr lang="en-US" sz="1200"/>
              <a:t>Input Voltage =35-90VDC</a:t>
            </a:r>
          </a:p>
          <a:p>
            <a:r>
              <a:rPr lang="en-US" sz="1200"/>
              <a:t>Output Voltage = 12VDC</a:t>
            </a:r>
          </a:p>
          <a:p>
            <a:r>
              <a:rPr lang="en-US" sz="1200"/>
              <a:t>Output Current =10ADC</a:t>
            </a:r>
          </a:p>
          <a:p>
            <a:r>
              <a:rPr lang="en-US" sz="1200"/>
              <a:t>Efficiency=&gt;85%</a:t>
            </a:r>
            <a:endParaRPr 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1200"/>
              <a:t>Isolation - NON- isolated</a:t>
            </a:r>
          </a:p>
          <a:p>
            <a:r>
              <a:rPr lang="en-US" sz="1200"/>
              <a:t>Input voltage &gt; output voltage so applicable topology is buck  and Fly back converter </a:t>
            </a:r>
          </a:p>
          <a:p>
            <a:r>
              <a:rPr lang="en-US" sz="1200"/>
              <a:t>Non isolated SMPS topology decided -</a:t>
            </a:r>
            <a:r>
              <a:rPr lang="en-US" sz="1200">
                <a:sym typeface="+mn-ea"/>
              </a:rPr>
              <a:t>Buck converter 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304165" y="3790950"/>
            <a:ext cx="543750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Alternative Consideration -</a:t>
            </a:r>
            <a:r>
              <a:rPr lang="en-US" sz="1200"/>
              <a:t>Synchronous type buck converter ,but cost will be differ and higher side.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314325" y="4324350"/>
            <a:ext cx="5427345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Reuse Components</a:t>
            </a:r>
          </a:p>
          <a:p>
            <a:r>
              <a:rPr lang="en-US" sz="1200"/>
              <a:t>PWM IC 3845 50% max Duty Cycle , Capacitor 100V 220uF , Capacitor 1000uH 25V, Mosfet IR4110 100V 120A , Diode FERD20H100ST 100V 20 A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04800" y="209550"/>
            <a:ext cx="543687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Key Modules-</a:t>
            </a:r>
            <a:r>
              <a:rPr lang="en-US" sz="1200"/>
              <a:t> </a:t>
            </a:r>
          </a:p>
          <a:p>
            <a:r>
              <a:rPr lang="en-US" sz="1200"/>
              <a:t>First- 120W DC-DC converter : Input 30-90V Dc and output 12V -10A DC.</a:t>
            </a:r>
          </a:p>
          <a:p>
            <a:r>
              <a:rPr lang="en-US" sz="1200"/>
              <a:t>Second- 5W DC-DC converter :Input 12V DC and output 5V -1A DC.</a:t>
            </a:r>
          </a:p>
        </p:txBody>
      </p:sp>
      <p:graphicFrame>
        <p:nvGraphicFramePr>
          <p:cNvPr id="29" name="Object 28"/>
          <p:cNvGraphicFramePr/>
          <p:nvPr/>
        </p:nvGraphicFramePr>
        <p:xfrm>
          <a:off x="5953125" y="915670"/>
          <a:ext cx="3075940" cy="1273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3" imgW="4838700" imgH="1924050" progId="PBrush">
                  <p:embed/>
                </p:oleObj>
              </mc:Choice>
              <mc:Fallback>
                <p:oleObj r:id="rId3" imgW="4838700" imgH="1924050" progId="PBrush">
                  <p:embed/>
                  <p:pic>
                    <p:nvPicPr>
                      <p:cNvPr id="0" name="Picture 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3125" y="915670"/>
                        <a:ext cx="3075940" cy="1273810"/>
                      </a:xfrm>
                      <a:prstGeom prst="rect">
                        <a:avLst/>
                      </a:prstGeom>
                      <a:blipFill>
                        <a:blip r:embed="rId5"/>
                        <a:tile tx="0" ty="0" sx="100000" sy="100000" flip="none" algn="tl"/>
                      </a:blip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1"/>
          <p:cNvSpPr txBox="1"/>
          <p:nvPr/>
        </p:nvSpPr>
        <p:spPr>
          <a:xfrm>
            <a:off x="304800" y="2724150"/>
            <a:ext cx="5436235" cy="1014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Topology type Selection-</a:t>
            </a:r>
          </a:p>
          <a:p>
            <a:r>
              <a:rPr lang="en-US" sz="1200"/>
              <a:t>1. Synchronous  Buck converter </a:t>
            </a:r>
            <a:r>
              <a:rPr lang="en-US" sz="1200">
                <a:sym typeface="+mn-ea"/>
              </a:rPr>
              <a:t>(comparatively high cost / high complex/ new  part involvement)</a:t>
            </a:r>
            <a:endParaRPr lang="en-US" sz="1200"/>
          </a:p>
          <a:p>
            <a:r>
              <a:rPr lang="en-US" sz="1200"/>
              <a:t>2.Asynchronous Buck converter (low cost /low complex/ less new part involvement)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944235" y="3029585"/>
            <a:ext cx="312356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Document Review</a:t>
            </a:r>
            <a:r>
              <a:rPr lang="en-US" sz="1200"/>
              <a:t> - Review using review check list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953125" y="3600450"/>
            <a:ext cx="3114675" cy="1383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Outcomes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Modules Schematics and its prototype result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Layout consideration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First Draft BOM (passive and active part)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Basic design of enclosure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5953760" y="2394585"/>
            <a:ext cx="308864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Interface item consideration</a:t>
            </a:r>
            <a:r>
              <a:rPr lang="en-US" sz="1200"/>
              <a:t> - 3 pin cable for input battery and output connection.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4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2400" y="514350"/>
            <a:ext cx="3707130" cy="1938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Interface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Interface for input and output 12V10A 3 pin cable on PCB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Interface of 5V USB Supply cable on PCB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PCB and enclosure interface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Thermal interface between Mosfet and enclosure using thermal pad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Outer assembly(Grove met ,side plate ,gasket ) interface for IP enclosure.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Packaging related interface .</a:t>
            </a:r>
            <a:endParaRPr 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14630" y="2859405"/>
            <a:ext cx="2860675" cy="21228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 Outcomes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Schematic No-</a:t>
            </a:r>
            <a:r>
              <a:rPr lang="en-US" sz="1200">
                <a:sym typeface="+mn-ea"/>
              </a:rPr>
              <a:t>G0449P1157 Rev. 1.0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PCB Layout-</a:t>
            </a:r>
            <a:r>
              <a:rPr lang="en-US" sz="1200">
                <a:sym typeface="+mn-ea"/>
              </a:rPr>
              <a:t>G0449P1157 Rev. 1.0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Enclosure Drawing-HW_2856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Mounting Plate Drawing-HW_2859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Packaging Box Drawing-HW_2875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Inductor drawing -HW_2883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Side plate Drawing-HW_2896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3 Pin Harness Drawing-HW_2857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2pin USB Drawing-HW_2858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Thermal Pad Drawing-HW_2874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475" y="1741805"/>
            <a:ext cx="2121535" cy="1064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40" y="1748155"/>
            <a:ext cx="2237105" cy="1058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34970" y="3141980"/>
            <a:ext cx="2091055" cy="15601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2874645"/>
            <a:ext cx="1681480" cy="10706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2874645"/>
            <a:ext cx="2362200" cy="1062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4005580"/>
            <a:ext cx="4145915" cy="956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513080"/>
            <a:ext cx="2134235" cy="1160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560" y="524510"/>
            <a:ext cx="2296795" cy="1155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5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28600" y="1657350"/>
            <a:ext cx="3987165" cy="1168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Integration document and Integration 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Side Plate HW_2896 and Rubber grove-met Integration -INT_1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harness HW_2857 and Harness HW_2858 integration     INT_2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PCB assembly integration                                                 INT_3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Thermal Pad and  Mosfet integration                                 INT_4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 PCB assembly in enclosure integration                            INT_5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 Side cover on enclosure integration                                 INT_6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28600" y="266065"/>
            <a:ext cx="3986530" cy="13220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Hardware Module test Case and 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UVLO and Start Up Test-              HWD_3.1_A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Voltage Regulation Test-               HWD_3.1.B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Voltage stress at Power device-    HWD_3.1_C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Efficiency Test -                             HWD_3.1_D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Output Ripple Test-                       HWD_3.1_E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Overload and short circuit test-      HWD_3.1_F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Heat Run Test-                              HWD_3.1_G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6210" y="2947670"/>
          <a:ext cx="8762365" cy="95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r:id="rId3" imgW="11448415" imgH="933450" progId="Paint.Picture">
                  <p:embed/>
                </p:oleObj>
              </mc:Choice>
              <mc:Fallback>
                <p:oleObj r:id="rId3" imgW="11448415" imgH="9334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10" y="2947670"/>
                        <a:ext cx="8762365" cy="95186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/>
          <p:nvPr/>
        </p:nvGraphicFramePr>
        <p:xfrm>
          <a:off x="156210" y="4020820"/>
          <a:ext cx="8838565" cy="942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r:id="rId5" imgW="11630025" imgH="1019175" progId="Paint.Picture">
                  <p:embed/>
                </p:oleObj>
              </mc:Choice>
              <mc:Fallback>
                <p:oleObj r:id="rId5" imgW="11630025" imgH="1019175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210" y="4020820"/>
                        <a:ext cx="8838565" cy="94234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/>
          <p:nvPr/>
        </p:nvGraphicFramePr>
        <p:xfrm>
          <a:off x="6819265" y="753110"/>
          <a:ext cx="215392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r:id="rId7" imgW="8924925" imgH="4114800" progId="Paint.Picture.1">
                  <p:embed/>
                </p:oleObj>
              </mc:Choice>
              <mc:Fallback>
                <p:oleObj r:id="rId7" imgW="8924925" imgH="4114800" progId="Paint.Picture.1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9265" y="753110"/>
                        <a:ext cx="2153920" cy="8350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/>
          <p:nvPr/>
        </p:nvGraphicFramePr>
        <p:xfrm>
          <a:off x="4267200" y="285750"/>
          <a:ext cx="2499995" cy="128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r:id="rId9" imgW="6677025" imgH="4038600" progId="Paint.Picture.1">
                  <p:embed/>
                </p:oleObj>
              </mc:Choice>
              <mc:Fallback>
                <p:oleObj r:id="rId9" imgW="6677025" imgH="4038600" progId="Paint.Picture.1">
                  <p:embed/>
                  <p:pic>
                    <p:nvPicPr>
                      <p:cNvPr id="0" name="Picture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67200" y="285750"/>
                        <a:ext cx="2499995" cy="128651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/>
          <p:nvPr/>
        </p:nvGraphicFramePr>
        <p:xfrm>
          <a:off x="4267200" y="1657985"/>
          <a:ext cx="2476500" cy="1143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r:id="rId11" imgW="9820275" imgH="3686175" progId="Paint.Picture.1">
                  <p:embed/>
                </p:oleObj>
              </mc:Choice>
              <mc:Fallback>
                <p:oleObj r:id="rId11" imgW="9820275" imgH="3686175" progId="Paint.Picture.1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67200" y="1657985"/>
                        <a:ext cx="2476500" cy="114363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/>
          <p:nvPr/>
        </p:nvGraphicFramePr>
        <p:xfrm>
          <a:off x="6819265" y="1657350"/>
          <a:ext cx="2128520" cy="1137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r:id="rId13" imgW="9734550" imgH="4143375" progId="Paint.Picture.1">
                  <p:embed/>
                </p:oleObj>
              </mc:Choice>
              <mc:Fallback>
                <p:oleObj r:id="rId13" imgW="9734550" imgH="4143375" progId="Paint.Picture.1">
                  <p:embed/>
                  <p:pic>
                    <p:nvPicPr>
                      <p:cNvPr id="0" name="Picture 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19265" y="1657350"/>
                        <a:ext cx="2128520" cy="113728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6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28600" y="285750"/>
            <a:ext cx="3597910" cy="275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 anchor="t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Hardware module test Report</a:t>
            </a:r>
            <a:r>
              <a:rPr lang="en-US" sz="1200">
                <a:sym typeface="+mn-ea"/>
              </a:rPr>
              <a:t>-REPORT_HWTCAS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</p:nvPr>
        </p:nvGraphicFramePr>
        <p:xfrm>
          <a:off x="304800" y="742950"/>
          <a:ext cx="294703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r:id="rId3" imgW="10953750" imgH="609600" progId="Paint.Picture">
                  <p:embed/>
                </p:oleObj>
              </mc:Choice>
              <mc:Fallback>
                <p:oleObj r:id="rId3" imgW="10953750" imgH="609600" progId="Paint.Picture">
                  <p:embed/>
                  <p:pic>
                    <p:nvPicPr>
                      <p:cNvPr id="0" name="Picture 14"/>
                      <p:cNvPicPr/>
                      <p:nvPr/>
                    </p:nvPicPr>
                    <p:blipFill>
                      <a:blip r:embed="rId4"/>
                      <a:srcRect r="78907"/>
                      <a:stretch>
                        <a:fillRect/>
                      </a:stretch>
                    </p:blipFill>
                    <p:spPr>
                      <a:xfrm>
                        <a:off x="304800" y="742950"/>
                        <a:ext cx="2947035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IMG_20220818_1123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742315"/>
            <a:ext cx="2450465" cy="1351280"/>
          </a:xfrm>
          <a:prstGeom prst="rect">
            <a:avLst/>
          </a:prstGeom>
        </p:spPr>
      </p:pic>
      <p:pic>
        <p:nvPicPr>
          <p:cNvPr id="21" name="Picture 20" descr="IMG_20220818_1400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741680"/>
            <a:ext cx="2250440" cy="1332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 Box 25"/>
          <p:cNvSpPr txBox="1"/>
          <p:nvPr/>
        </p:nvSpPr>
        <p:spPr>
          <a:xfrm>
            <a:off x="228600" y="2266950"/>
            <a:ext cx="3104515" cy="1383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System test Case and 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UVLO and Start Up Test-            VAL_1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Voltage Regulation Test-             VAL_2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Efficiency Test -                           VAL_3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Output Ripple Test-                      VAL_4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Overload and short circuit test-    VAL_5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Heat Run Test-                             VAL_6 </a:t>
            </a:r>
          </a:p>
        </p:txBody>
      </p:sp>
      <p:graphicFrame>
        <p:nvGraphicFramePr>
          <p:cNvPr id="27" name="Object 26"/>
          <p:cNvGraphicFramePr/>
          <p:nvPr>
            <p:extLst>
              <p:ext uri="{D42A27DB-BD31-4B8C-83A1-F6EECF244321}">
                <p14:modId xmlns:p14="http://schemas.microsoft.com/office/powerpoint/2010/main" val="2392214811"/>
              </p:ext>
            </p:extLst>
          </p:nvPr>
        </p:nvGraphicFramePr>
        <p:xfrm>
          <a:off x="228600" y="3695065"/>
          <a:ext cx="8357870" cy="108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r:id="rId7" imgW="11506200" imgH="1085850" progId="Paint.Picture">
                  <p:embed/>
                </p:oleObj>
              </mc:Choice>
              <mc:Fallback>
                <p:oleObj r:id="rId7" imgW="11506200" imgH="1085850" progId="Paint.Picture">
                  <p:embed/>
                  <p:pic>
                    <p:nvPicPr>
                      <p:cNvPr id="0" name="Picture 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600" y="3695065"/>
                        <a:ext cx="8357870" cy="108648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/>
          <p:nvPr/>
        </p:nvGraphicFramePr>
        <p:xfrm>
          <a:off x="3657600" y="2266950"/>
          <a:ext cx="4918710" cy="1383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r:id="rId9" imgW="4914900" imgH="1581150" progId="Paint.Picture">
                  <p:embed/>
                </p:oleObj>
              </mc:Choice>
              <mc:Fallback>
                <p:oleObj r:id="rId9" imgW="4914900" imgH="1581150" progId="Paint.Picture">
                  <p:embed/>
                  <p:pic>
                    <p:nvPicPr>
                      <p:cNvPr id="0" name="Picture 3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57600" y="2266950"/>
                        <a:ext cx="4918710" cy="1383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7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228600" y="209550"/>
            <a:ext cx="10769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Closure 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917591"/>
              </p:ext>
            </p:extLst>
          </p:nvPr>
        </p:nvGraphicFramePr>
        <p:xfrm>
          <a:off x="392430" y="590550"/>
          <a:ext cx="8434070" cy="408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3" imgW="11153775" imgH="7248525" progId="PBrush">
                  <p:embed/>
                </p:oleObj>
              </mc:Choice>
              <mc:Fallback>
                <p:oleObj r:id="rId3" imgW="11153775" imgH="7248525" progId="PBrush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430" y="590550"/>
                        <a:ext cx="8434070" cy="408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8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IL PPT Template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GIL PPT Template 16x9</Template>
  <TotalTime>2</TotalTime>
  <Words>944</Words>
  <Application>Microsoft Office PowerPoint</Application>
  <PresentationFormat>On-screen Show (16:9)</PresentationFormat>
  <Paragraphs>173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 PPT Template 16x9</vt:lpstr>
      <vt:lpstr>Bitmap Image</vt:lpstr>
      <vt:lpstr>Paint.Picture.1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Jalaj</dc:creator>
  <cp:lastModifiedBy>Jalaj Mathur</cp:lastModifiedBy>
  <cp:revision>260</cp:revision>
  <cp:lastPrinted>2022-11-01T06:46:00Z</cp:lastPrinted>
  <dcterms:created xsi:type="dcterms:W3CDTF">2019-03-08T04:12:00Z</dcterms:created>
  <dcterms:modified xsi:type="dcterms:W3CDTF">2022-11-01T06:46:06Z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036EB8B0D7574748B76E4D9F6F9F8E26</vt:lpwstr>
  </property>
</Properties>
</file>